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2961-FD42-401C-8E8F-D3AF17AF3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05455-0128-44B9-8D53-38A1A06A8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F754D-37D8-498E-9436-C1A02371E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B8E4D-2664-44DB-9946-FB28F745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45430-D4CC-4196-8EE2-6E644C88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4A54-44A9-494D-89AC-9BFEAD07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FD7449-624C-45A4-A930-0DA1789E3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ED526-1251-414C-8115-E4102225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82ABC-6277-4287-A97A-08D7DE000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F5C62-D679-419C-A5A8-0D550CF8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0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774E4-E7CB-4780-88D4-01E58BB1A5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E97F5-1529-4C67-9341-DD5A9FF69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925FA-32C6-47C8-A21B-9A32603B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815E1-C307-4E88-82C7-4EE9DA4E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9DCAF-2C4F-44FE-8AA6-F9222E59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51FF3-975F-48B9-90D5-D7DEC53E9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93A94-41EF-4A46-B352-181A17816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4873F-271B-45CC-AC08-68820BB7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1A0A5-9BB1-48B1-960D-B2C123B3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C4C83-833C-4DD7-80AD-1FA01931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2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F70A-2F94-40A7-93D0-FB69685AA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78BDB-B05D-478D-B309-D05902261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0585B-0909-47CF-AFA3-EF5B5742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6979B-930C-445C-8A04-8871755A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D6B08-FEA1-4B6D-9A1B-939D18819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7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1A7A9-ADBD-4D78-9FB1-74D7E4E4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21A9-B26C-46D6-914D-4E329B13BD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9EDE2-AFA3-4B7D-90E6-DA7AFE2B1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5910A-EA17-4A28-8123-AA83A01C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2AD1E-C5A8-412D-A9DA-1C814AF0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EBABA-4BAA-434E-B9DD-6A92034D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1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ED72B-5C42-4682-93F2-00ABEF77D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B8BA1-96E2-4A1F-885F-913E188B7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6C18-0E76-4CD1-8195-AA6130CFA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53593-CD41-4621-9B4E-B86BBA35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3257B2-17A7-4F17-A5A4-FB0D6DA449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1CCC0-56CF-4A4C-8ED3-E1DD3291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F8500A-3A67-4A12-891B-7D250B57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4E69C7-DF91-448D-B3DB-027CA334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19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92BE8-632C-4844-A00B-CD3E6329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D7E234-6E27-411A-BE9E-4D57A241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B75A3-085F-454B-BB83-B11D4AC8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FDCF3-0E7D-465C-8E0C-07F38A22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10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4CA73-A2C4-4418-B3A5-CBA67D1F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00A1B-6923-4A6F-858E-84E23891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12F48-994E-426D-815B-56C6A473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11CBA-A1B0-4C21-8C55-891886E94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315EB-F6DF-472C-820E-159FD3AE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0EB23-D0D7-4A5C-B18A-FDEE26B3F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3832D-4BDA-4CFF-8161-F3C9C9A0F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60F5A-3F94-4F4B-B61D-CD4301DF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013DD-5E88-43C0-9387-AF0B52634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3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1B7D6-C92E-4D1E-A54B-7A5534C4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90C41-1C9E-4184-B801-F57195FDA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EB464-7B08-4D91-ACD5-D81BA2E2C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0A7B97-3C2E-4706-B414-7C157D3A9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DA684-BB74-4226-B954-AE26CDB3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613B8-5E03-4FB4-8CCF-972AC8A6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1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  <a:alpha val="55000"/>
              </a:schemeClr>
            </a:gs>
            <a:gs pos="8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AE524-6F33-4A3D-AE7B-D93AB1ACB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2844D-9125-470F-931B-8EE2E21EC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BE8ED-F969-4DC2-BD1F-A3BA3D9CC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8C8E4-CFD4-40D1-B301-30B8F0C4395F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613FD-B2F0-42B6-B1ED-0EA5D8D44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9668B-EE13-42ED-B0A8-567B209AF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E2218-8F92-427D-8EE9-E08361D5A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1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E0E0-E2A5-4244-9191-2A4804750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30991"/>
          </a:xfrm>
        </p:spPr>
        <p:txBody>
          <a:bodyPr>
            <a:normAutofit/>
          </a:bodyPr>
          <a:lstStyle/>
          <a:p>
            <a:r>
              <a:rPr lang="ro-RO" sz="1800" b="1" dirty="0"/>
              <a:t>Companie certificată ISO 9001 </a:t>
            </a:r>
            <a:endParaRPr lang="en-US" sz="1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BD68B-41B0-4AC8-A136-E4BF56385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14159"/>
            <a:ext cx="9144000" cy="1001828"/>
          </a:xfrm>
        </p:spPr>
        <p:txBody>
          <a:bodyPr>
            <a:normAutofit fontScale="92500" lnSpcReduction="10000"/>
          </a:bodyPr>
          <a:lstStyle/>
          <a:p>
            <a:r>
              <a:rPr lang="ro-RO" sz="18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ro-RO" sz="1800" i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FURNIZORUL de ÎNCREDERE al ÎNTREGII GAME de POMPE DE APĂ </a:t>
            </a:r>
          </a:p>
          <a:p>
            <a:r>
              <a:rPr lang="ro-RO" sz="1500" i="1" dirty="0"/>
              <a:t>Târgu Mureș, str. Budiului, nr.68</a:t>
            </a:r>
            <a:endParaRPr lang="en-US" sz="15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F688D-0ACC-497D-AC1F-0020FDA2D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7" y="1122362"/>
            <a:ext cx="7962314" cy="3264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334E09-89E8-47CB-AB09-953D2C63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967" y="4231873"/>
            <a:ext cx="748963" cy="6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2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7103E-3658-455C-BA4F-BD5B3920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u-HU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Lucrări</a:t>
            </a:r>
            <a:r>
              <a:rPr lang="hu-H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referință</a:t>
            </a:r>
            <a:r>
              <a:rPr lang="hu-H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IRIGAȚII AGRICOLE OUAI: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CF1DF-6D7C-4D14-9554-31466F2611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OUAI Tudor Vladimirescu, jud. Brăila 2019 </a:t>
            </a:r>
          </a:p>
          <a:p>
            <a:endParaRPr lang="ro-RO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o-R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o-RO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o-R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OUAI Scânteia,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32/4, </a:t>
            </a:r>
            <a:r>
              <a:rPr lang="ro-R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jud. Ialomița 2020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CB8B36-D8B8-4636-AEBD-6A3596B07B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TERMOCENTRALA CRAIOVA II,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adaptare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pompă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orizontală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multietajată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560 KW, 6000V (2020, 2021)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3114D-B0C1-436D-9E35-B8127CAC4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352" y="60924"/>
            <a:ext cx="3376647" cy="980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84F97-63A5-43D3-8380-85249EE1F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68" y="2104173"/>
            <a:ext cx="2651249" cy="1974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D9448-9F5C-411C-B066-F12E8EB6B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7317" y="4435771"/>
            <a:ext cx="2800000" cy="21047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D47ADC-F243-4B52-AF23-AFC1A3EE0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28" y="2702892"/>
            <a:ext cx="2019048" cy="2752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AF11C3-AEC4-42E5-86C2-29FE88D71E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6040" y="2840987"/>
            <a:ext cx="3267760" cy="24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0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E61863-DDDB-4E63-857D-8E4AF4129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6832"/>
          </a:xfrm>
        </p:spPr>
        <p:txBody>
          <a:bodyPr>
            <a:normAutofit/>
          </a:bodyPr>
          <a:lstStyle/>
          <a:p>
            <a:pPr algn="ctr"/>
            <a:b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6. GRUPURI de pompare ANTIINCENDIU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Hidranți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400" b="1" dirty="0" err="1">
                <a:latin typeface="+mn-lt"/>
                <a:ea typeface="Times New Roman" panose="02020603050405020304" pitchFamily="18" charset="0"/>
              </a:rPr>
              <a:t>ș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Sprinkler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conform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EN12845</a:t>
            </a:r>
            <a:br>
              <a:rPr lang="en-US" sz="2400" dirty="0">
                <a:effectLst/>
                <a:latin typeface="+mn-lt"/>
                <a:ea typeface="Times New Roman" panose="02020603050405020304" pitchFamily="18" charset="0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28780-BD63-481B-A285-B8FFCBB2E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sz="1800" dirty="0"/>
          </a:p>
          <a:p>
            <a:endParaRPr lang="ro-RO" sz="1800" dirty="0"/>
          </a:p>
          <a:p>
            <a:endParaRPr lang="ro-RO" sz="1800" dirty="0"/>
          </a:p>
          <a:p>
            <a:r>
              <a:rPr lang="ro-RO" sz="1800" b="1" dirty="0"/>
              <a:t>Echipate cu</a:t>
            </a:r>
          </a:p>
          <a:p>
            <a:endParaRPr lang="ro-RO" sz="1800" dirty="0"/>
          </a:p>
          <a:p>
            <a:endParaRPr lang="ro-RO" sz="1800" dirty="0"/>
          </a:p>
          <a:p>
            <a:endParaRPr lang="ro-RO" sz="1800" dirty="0"/>
          </a:p>
          <a:p>
            <a:r>
              <a:rPr lang="ro-RO" sz="1800" b="1" dirty="0"/>
              <a:t>Integrate de</a:t>
            </a:r>
          </a:p>
          <a:p>
            <a:endParaRPr lang="en-US" sz="1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2E772D-25CB-435E-8C7C-611F0A6A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313" y="1911338"/>
            <a:ext cx="2088791" cy="1127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A1398F-FDF2-4E55-88DE-C5BAD4C0F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625" y="1930402"/>
            <a:ext cx="3027481" cy="1089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935AC2-735F-4F31-A130-7CDA0ABB4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627" y="1930402"/>
            <a:ext cx="2770442" cy="1127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01CBDD-0725-451C-A686-AFDD62D64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331" y="1949467"/>
            <a:ext cx="2153403" cy="10098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B1B34E-EC0B-4468-A52C-A61D157C3C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313" y="3439551"/>
            <a:ext cx="2786427" cy="746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6A2E2D-3EC9-4508-9FE6-C29E3DD65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918" y="3328003"/>
            <a:ext cx="2634076" cy="1233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9642B6-1A45-4C1D-A105-4B16069AF3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7915" y="3360974"/>
            <a:ext cx="2978266" cy="10098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E6A461-CEC8-4E79-9DDB-779DE5B2E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7104" y="4962348"/>
            <a:ext cx="5345407" cy="121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4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F9F596-F950-424A-B8BD-EA51569F4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3218"/>
            <a:ext cx="4788877" cy="6274191"/>
          </a:xfrm>
        </p:spPr>
        <p:txBody>
          <a:bodyPr/>
          <a:lstStyle/>
          <a:p>
            <a:r>
              <a:rPr lang="ro-RO" b="1" dirty="0"/>
              <a:t>Lucrări de referință:</a:t>
            </a:r>
          </a:p>
          <a:p>
            <a:pPr marL="0" indent="0">
              <a:buNone/>
            </a:pPr>
            <a:r>
              <a:rPr lang="hu-HU" sz="1800" dirty="0" err="1">
                <a:effectLst/>
                <a:ea typeface="Times New Roman" panose="02020603050405020304" pitchFamily="18" charset="0"/>
              </a:rPr>
              <a:t>Grupuri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de Pompare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Antiincendiu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rezervor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apă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a typeface="Times New Roman" panose="02020603050405020304" pitchFamily="18" charset="0"/>
              </a:rPr>
              <a:t>ș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i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clădirea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pe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care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o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deservește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Construcție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/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Instalație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nouă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realizată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a typeface="Times New Roman" panose="02020603050405020304" pitchFamily="18" charset="0"/>
              </a:rPr>
              <a:t>î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n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decembrie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2021 la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Parcul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Industrial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Ungheni-Vidrasău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colaborare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BLUENG </a:t>
            </a:r>
            <a:r>
              <a:rPr lang="hu-HU" sz="1800" dirty="0" err="1">
                <a:ea typeface="Times New Roman" panose="02020603050405020304" pitchFamily="18" charset="0"/>
              </a:rPr>
              <a:t>ș</a:t>
            </a:r>
            <a:r>
              <a:rPr lang="hu-HU" sz="1800" dirty="0" err="1">
                <a:effectLst/>
                <a:ea typeface="Times New Roman" panose="02020603050405020304" pitchFamily="18" charset="0"/>
              </a:rPr>
              <a:t>i</a:t>
            </a:r>
            <a:r>
              <a:rPr lang="hu-HU" sz="1800" dirty="0">
                <a:effectLst/>
                <a:ea typeface="Times New Roman" panose="02020603050405020304" pitchFamily="18" charset="0"/>
              </a:rPr>
              <a:t> VECTOR</a:t>
            </a:r>
            <a:endParaRPr lang="en-US" sz="18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830CD-C0F3-498E-A6A6-87DAFDED0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2665" y="379828"/>
            <a:ext cx="6158263" cy="6147581"/>
          </a:xfrm>
        </p:spPr>
        <p:txBody>
          <a:bodyPr/>
          <a:lstStyle/>
          <a:p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Grup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 + D + Pilot, la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clădirea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noii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fabrici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vopseluri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amplasamentul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fabricii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DAW BENTA din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Sâncraiu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Mureș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hu-HU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Grupuri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Sprinkler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Hidranți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TOMEK CARPET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UNIX (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piese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auto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Gh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Goja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Tg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Mureș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7D3CA-EF8B-4BC5-BBCC-D1765D2AD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25" y="2306097"/>
            <a:ext cx="3913429" cy="21164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C8A395-3D59-4124-950B-3C5B04E11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24" y="4408295"/>
            <a:ext cx="3913429" cy="21333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698D1E-AD0D-4A63-B15D-79B390D60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802" y="1125422"/>
            <a:ext cx="3114748" cy="2328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20667B-2248-40D1-AC05-5C8E5E2FC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7714" y="1125422"/>
            <a:ext cx="3071437" cy="23035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6C8A4B-BCEB-403F-A83F-DB236EAC9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801" y="4208737"/>
            <a:ext cx="3479923" cy="2375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A8B113-C3BC-4D31-B6F9-E28D17996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2618" y="4208737"/>
            <a:ext cx="1941627" cy="23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32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C3FB-88B5-48D1-93C2-1603283EF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hu-HU" sz="2200" b="1" dirty="0">
                <a:effectLst/>
                <a:ea typeface="Times New Roman" panose="02020603050405020304" pitchFamily="18" charset="0"/>
              </a:rPr>
            </a:br>
            <a:br>
              <a:rPr lang="hu-HU" sz="2200" b="1" dirty="0">
                <a:effectLst/>
                <a:ea typeface="Times New Roman" panose="02020603050405020304" pitchFamily="18" charset="0"/>
              </a:rPr>
            </a:br>
            <a:br>
              <a:rPr lang="hu-HU" sz="2200" b="1" dirty="0">
                <a:effectLst/>
                <a:ea typeface="Times New Roman" panose="02020603050405020304" pitchFamily="18" charset="0"/>
              </a:rPr>
            </a:b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7.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Pompe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de CIRCULAȚIE IN LINE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cu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montaj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pe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conductă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pentru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aplicații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în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sisteme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de ÎNCĂLZIRE </a:t>
            </a:r>
            <a:r>
              <a:rPr lang="hu-HU" sz="2400" b="1" dirty="0" err="1">
                <a:latin typeface="+mn-lt"/>
                <a:ea typeface="Times New Roman" panose="02020603050405020304" pitchFamily="18" charset="0"/>
              </a:rPr>
              <a:t>ș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CLIMATIZARE</a:t>
            </a:r>
            <a:br>
              <a:rPr lang="en-US" sz="2400" dirty="0">
                <a:effectLst/>
                <a:latin typeface="+mn-lt"/>
                <a:ea typeface="Times New Roman" panose="02020603050405020304" pitchFamily="18" charset="0"/>
              </a:rPr>
            </a:br>
            <a:endParaRPr lang="en-US" sz="2400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D86757-5AA9-479B-B3A6-1C6400687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Pompe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CIRCULAȚIE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montaj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conductă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 LINE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sisteme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ÎNCĂLZIRE </a:t>
            </a:r>
            <a:r>
              <a:rPr lang="hu-HU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CLIMATIZARE</a:t>
            </a:r>
          </a:p>
          <a:p>
            <a:endParaRPr lang="hu-HU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relație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comercială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î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ntre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IMP PUMPS </a:t>
            </a:r>
            <a:r>
              <a:rPr lang="hu-HU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QUALITHERM de 15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Peste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40.000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unități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vândute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România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Peste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300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lucrări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referință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importante,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precum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Spitale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Clădiri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Birouri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Instituții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Publice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Companii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Municipale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Termoficare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Calitate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excelentă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clienți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multumiți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6A836-7E1F-4107-95D3-6E691ABAE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056" y="156333"/>
            <a:ext cx="2991944" cy="7158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7C9377-AFCA-45EF-A253-FDFA5ED8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40" y="2239389"/>
            <a:ext cx="4485714" cy="1761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44ECF8-DD43-47DF-837B-A066ED7E9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150" y="2199562"/>
            <a:ext cx="3293793" cy="14276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6F04DB-E45D-4B9A-9EB7-B7A643F75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006" y="3575522"/>
            <a:ext cx="3293794" cy="14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59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E0E0-E2A5-4244-9191-2A4804750D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30991"/>
          </a:xfrm>
        </p:spPr>
        <p:txBody>
          <a:bodyPr>
            <a:normAutofit/>
          </a:bodyPr>
          <a:lstStyle/>
          <a:p>
            <a:r>
              <a:rPr lang="ro-RO" sz="1800" b="1" dirty="0"/>
              <a:t>Companie certificată ISO 9001 </a:t>
            </a:r>
            <a:endParaRPr lang="en-US" sz="1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BD68B-41B0-4AC8-A136-E4BF56385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14159"/>
            <a:ext cx="9144000" cy="1001828"/>
          </a:xfrm>
        </p:spPr>
        <p:txBody>
          <a:bodyPr>
            <a:normAutofit fontScale="92500" lnSpcReduction="10000"/>
          </a:bodyPr>
          <a:lstStyle/>
          <a:p>
            <a:r>
              <a:rPr lang="ro-RO" sz="18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r>
              <a:rPr lang="ro-RO" sz="1800" i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FURNIZORUL de ÎNCREDERE al ÎNTREGII GAME de POMPE DE APĂ </a:t>
            </a:r>
          </a:p>
          <a:p>
            <a:r>
              <a:rPr lang="ro-RO" sz="1500" i="1" dirty="0"/>
              <a:t>Târgu Mureș, str. Budiului, nr.68</a:t>
            </a:r>
            <a:endParaRPr lang="en-US" sz="15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F688D-0ACC-497D-AC1F-0020FDA2D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7" y="1122362"/>
            <a:ext cx="7962314" cy="3264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334E09-89E8-47CB-AB09-953D2C63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967" y="4231873"/>
            <a:ext cx="748963" cy="6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9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F8F6C-23DC-4053-96BD-9120883BE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5701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  <a:t>GAMA de POMPE furnizate de QUALITHERM</a:t>
            </a:r>
            <a:br>
              <a:rPr lang="ro-RO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br>
              <a:rPr lang="ro-RO" sz="3200" b="1" dirty="0">
                <a:solidFill>
                  <a:srgbClr val="0070C0"/>
                </a:solidFill>
                <a:effectLst/>
                <a:ea typeface="Times New Roman" panose="02020603050405020304" pitchFamily="18" charset="0"/>
              </a:rPr>
            </a:br>
            <a:r>
              <a:rPr lang="ro-RO" sz="2400" b="1" dirty="0">
                <a:latin typeface="+mn-lt"/>
                <a:ea typeface="Times New Roman" panose="02020603050405020304" pitchFamily="18" charset="0"/>
              </a:rPr>
              <a:t>1. 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POMPE PENTRU EXTRAGEREA APEI BRUTE DIN SOL (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pompe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de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puț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400" b="1" dirty="0" err="1">
                <a:effectLst/>
                <a:latin typeface="+mn-lt"/>
                <a:ea typeface="Times New Roman" panose="02020603050405020304" pitchFamily="18" charset="0"/>
              </a:rPr>
              <a:t>forat</a:t>
            </a:r>
            <a:r>
              <a:rPr lang="hu-HU" sz="2400" b="1" dirty="0">
                <a:effectLst/>
                <a:latin typeface="+mn-lt"/>
                <a:ea typeface="Times New Roman" panose="02020603050405020304" pitchFamily="18" charset="0"/>
              </a:rPr>
              <a:t>)</a:t>
            </a:r>
            <a:br>
              <a:rPr lang="en-US" sz="2400" dirty="0">
                <a:effectLst/>
                <a:latin typeface="+mn-lt"/>
                <a:ea typeface="Times New Roman" panose="02020603050405020304" pitchFamily="18" charset="0"/>
              </a:rPr>
            </a:br>
            <a:endParaRPr lang="en-US" sz="2400" b="1" dirty="0">
              <a:latin typeface="+mn-lt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784F731-A5D4-4BBD-9699-3AAEF01C4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2811" y="92810"/>
            <a:ext cx="2771337" cy="518686"/>
          </a:xfrm>
        </p:spPr>
      </p:pic>
      <p:pic>
        <p:nvPicPr>
          <p:cNvPr id="2051" name="Picture 6" descr="Lehet, hogy egy kép erről: 1 személy">
            <a:extLst>
              <a:ext uri="{FF2B5EF4-FFF2-40B4-BE49-F238E27FC236}">
                <a16:creationId xmlns:a16="http://schemas.microsoft.com/office/drawing/2014/main" id="{32D0E7D9-946D-47EA-8FBF-05CD01D85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883" y="1549097"/>
            <a:ext cx="7934179" cy="509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8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6C896-FFC0-4ABB-9E4D-D5CD8FCD8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197"/>
            <a:ext cx="10515600" cy="5304766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Pompele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și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motoarele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Panelli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variantele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fabricate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din INOX au </a:t>
            </a:r>
            <a:r>
              <a:rPr lang="hu-H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AVIZ SANITAR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în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ROMÂNIA!!!</a:t>
            </a: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Furnizări</a:t>
            </a:r>
            <a:r>
              <a:rPr lang="hu-H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referință</a:t>
            </a:r>
            <a:r>
              <a:rPr lang="hu-H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11">
            <a:extLst>
              <a:ext uri="{FF2B5EF4-FFF2-40B4-BE49-F238E27FC236}">
                <a16:creationId xmlns:a16="http://schemas.microsoft.com/office/drawing/2014/main" id="{4712EDF4-8B92-443C-8745-F8A9290E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4187" y="92809"/>
            <a:ext cx="2909962" cy="544631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DEB5847A-5AE5-48EC-8776-8B8FA31BEA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17225"/>
              </p:ext>
            </p:extLst>
          </p:nvPr>
        </p:nvGraphicFramePr>
        <p:xfrm>
          <a:off x="1469292" y="1299540"/>
          <a:ext cx="87860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3822">
                  <a:extLst>
                    <a:ext uri="{9D8B030D-6E8A-4147-A177-3AD203B41FA5}">
                      <a16:colId xmlns:a16="http://schemas.microsoft.com/office/drawing/2014/main" val="519130614"/>
                    </a:ext>
                  </a:extLst>
                </a:gridCol>
                <a:gridCol w="1429539">
                  <a:extLst>
                    <a:ext uri="{9D8B030D-6E8A-4147-A177-3AD203B41FA5}">
                      <a16:colId xmlns:a16="http://schemas.microsoft.com/office/drawing/2014/main" val="2428724048"/>
                    </a:ext>
                  </a:extLst>
                </a:gridCol>
                <a:gridCol w="1212715">
                  <a:extLst>
                    <a:ext uri="{9D8B030D-6E8A-4147-A177-3AD203B41FA5}">
                      <a16:colId xmlns:a16="http://schemas.microsoft.com/office/drawing/2014/main" val="2194280222"/>
                    </a:ext>
                  </a:extLst>
                </a:gridCol>
                <a:gridCol w="1212715">
                  <a:extLst>
                    <a:ext uri="{9D8B030D-6E8A-4147-A177-3AD203B41FA5}">
                      <a16:colId xmlns:a16="http://schemas.microsoft.com/office/drawing/2014/main" val="899490714"/>
                    </a:ext>
                  </a:extLst>
                </a:gridCol>
                <a:gridCol w="1198933">
                  <a:extLst>
                    <a:ext uri="{9D8B030D-6E8A-4147-A177-3AD203B41FA5}">
                      <a16:colId xmlns:a16="http://schemas.microsoft.com/office/drawing/2014/main" val="442959088"/>
                    </a:ext>
                  </a:extLst>
                </a:gridCol>
                <a:gridCol w="1488332">
                  <a:extLst>
                    <a:ext uri="{9D8B030D-6E8A-4147-A177-3AD203B41FA5}">
                      <a16:colId xmlns:a16="http://schemas.microsoft.com/office/drawing/2014/main" val="1795893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4”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6”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8”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10”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12”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02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motor 4” -230V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0,55 - 2,2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62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motor 4” -400V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0,55 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– 7,5 </a:t>
                      </a:r>
                      <a:r>
                        <a:rPr lang="hu-H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kw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– 7,5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101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</a:t>
                      </a:r>
                      <a:r>
                        <a:rPr lang="ro-RO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 motor 6</a:t>
                      </a: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” -400V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4 - 37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4 - 37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95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motor 8” -400V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30-110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30-110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20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</a:t>
                      </a:r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motor 10”-400V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75-184 </a:t>
                      </a:r>
                      <a:r>
                        <a:rPr lang="hu-H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75</a:t>
                      </a:r>
                      <a:r>
                        <a:rPr lang="hu-H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-184 </a:t>
                      </a:r>
                      <a:r>
                        <a:rPr lang="hu-HU" sz="16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kw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5467431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195EBC8-0D92-41F4-940B-8DD04675EB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992312"/>
              </p:ext>
            </p:extLst>
          </p:nvPr>
        </p:nvGraphicFramePr>
        <p:xfrm>
          <a:off x="2421597" y="4131603"/>
          <a:ext cx="688144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0723">
                  <a:extLst>
                    <a:ext uri="{9D8B030D-6E8A-4147-A177-3AD203B41FA5}">
                      <a16:colId xmlns:a16="http://schemas.microsoft.com/office/drawing/2014/main" val="1059709475"/>
                    </a:ext>
                  </a:extLst>
                </a:gridCol>
                <a:gridCol w="3440723">
                  <a:extLst>
                    <a:ext uri="{9D8B030D-6E8A-4147-A177-3AD203B41FA5}">
                      <a16:colId xmlns:a16="http://schemas.microsoft.com/office/drawing/2014/main" val="3137022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o-RO" sz="1600" b="0" dirty="0">
                          <a:solidFill>
                            <a:schemeClr val="tx1"/>
                          </a:solidFill>
                        </a:rPr>
                        <a:t>Compania de Apă BRAȘOV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0" dirty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362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/>
                        <a:t>Compania de Apă BACĂU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2018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306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/>
                        <a:t>APASERV SATU MARE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2019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329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/>
                        <a:t>APA SERV PIATRA NEAMȚ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2021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89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o-RO" sz="1600" dirty="0"/>
                        <a:t>Compania de Apă BUZĂU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dirty="0"/>
                        <a:t>2021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811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457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D6AD4-212B-4C38-BB6D-B3E24377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2. POMPE 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orizontale</a:t>
            </a: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200" b="1" dirty="0" err="1">
                <a:latin typeface="+mn-lt"/>
                <a:ea typeface="Times New Roman" panose="02020603050405020304" pitchFamily="18" charset="0"/>
              </a:rPr>
              <a:t>ș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verticale</a:t>
            </a: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pentru</a:t>
            </a: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 APĂ CURATĂ, de 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ridicarea</a:t>
            </a: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presiunii</a:t>
            </a:r>
            <a:endParaRPr lang="en-US" sz="2200" b="1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5D5E-303D-4118-820A-B0BE8912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5858"/>
            <a:ext cx="4772670" cy="5054093"/>
          </a:xfrm>
        </p:spPr>
        <p:txBody>
          <a:bodyPr/>
          <a:lstStyle/>
          <a:p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POMPE VERTICALE MULTIETAJATE </a:t>
            </a:r>
          </a:p>
          <a:p>
            <a:endParaRPr lang="hu-HU" sz="18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u-HU" sz="18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b="1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POMPE ORIZONTALE din FONTĂ </a:t>
            </a:r>
            <a:r>
              <a:rPr lang="hu-HU" sz="1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din INOX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1A02BB-3EDD-491D-9DC4-0DD22761C4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7901" y="1585858"/>
            <a:ext cx="5921029" cy="5191253"/>
          </a:xfrm>
        </p:spPr>
        <p:txBody>
          <a:bodyPr/>
          <a:lstStyle/>
          <a:p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Grupuri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pompare 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pentru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RIDICAREA PRESIUNII, 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pompe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VERTICALE </a:t>
            </a:r>
            <a:r>
              <a:rPr lang="hu-HU" sz="1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ORIZONTALE 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ș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fără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Convertizoare</a:t>
            </a:r>
            <a:r>
              <a:rPr lang="hu-HU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Frecvență</a:t>
            </a:r>
            <a:endParaRPr lang="hu-HU" sz="1800" i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hu-HU" sz="1800" b="1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29DF9-9601-478B-B73D-1396068C5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521" y="80889"/>
            <a:ext cx="2708514" cy="903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29E894-26A7-46C8-ADA8-A7845C96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562" y="1988029"/>
            <a:ext cx="2695355" cy="20132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4DF3CC-DE9A-4D2B-9064-80D77317A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79" y="4634605"/>
            <a:ext cx="1704762" cy="1704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63F6EF-3813-4938-97AC-CE386EB08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875" y="4740812"/>
            <a:ext cx="1768570" cy="1517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B15683-F884-4F15-954B-22B2FA2E91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4051" y="2438151"/>
            <a:ext cx="1827752" cy="18277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B2E0B2-B58A-40BE-83C1-778207360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7466" y="2462836"/>
            <a:ext cx="1827752" cy="18277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5DC3EE5-F3F5-4F8B-BB04-3480BB4466E8}"/>
              </a:ext>
            </a:extLst>
          </p:cNvPr>
          <p:cNvSpPr txBox="1"/>
          <p:nvPr/>
        </p:nvSpPr>
        <p:spPr>
          <a:xfrm>
            <a:off x="3049172" y="3240817"/>
            <a:ext cx="60983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1800" b="1" dirty="0"/>
              <a:t>                                           </a:t>
            </a:r>
            <a:r>
              <a:rPr lang="ro-RO" sz="1800" b="1" dirty="0"/>
              <a:t>Furnizări de referință: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1DB9C-6AE2-4EAD-B1E0-2588EEB646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6329" y="4790473"/>
            <a:ext cx="574293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4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5F37-1AE6-41E0-9185-C493C005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3. POMPE de APĂ UZATĂ 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pentru</a:t>
            </a: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 DRENAJ </a:t>
            </a:r>
            <a:r>
              <a:rPr lang="hu-HU" sz="2200" b="1" dirty="0" err="1">
                <a:latin typeface="+mn-lt"/>
                <a:ea typeface="Times New Roman" panose="02020603050405020304" pitchFamily="18" charset="0"/>
              </a:rPr>
              <a:t>ș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i</a:t>
            </a: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pentru</a:t>
            </a: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 CANALIZĂRI MUNICIPALE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4D3E5-87AF-4FBA-8F6D-C6026C13D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1175"/>
            <a:ext cx="10934699" cy="4685788"/>
          </a:xfrm>
        </p:spPr>
        <p:txBody>
          <a:bodyPr/>
          <a:lstStyle/>
          <a:p>
            <a:pPr marL="0" indent="0">
              <a:buNone/>
            </a:pP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Pompe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submersibile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uzată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rotor TOCĂTOR, VORTEX, BICANAL ÎNCHIS, MONOCANAL DESCHIS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noProof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Gama de pompe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                                                           </a:t>
            </a: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Furnizări de referință: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EE34E-ED38-41CF-B6D5-7F35E270E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566" y="1"/>
            <a:ext cx="1683433" cy="1491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A8D5C6-449A-401E-85AB-7310F0A0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36" y="1902707"/>
            <a:ext cx="1507122" cy="1837149"/>
          </a:xfrm>
          <a:prstGeom prst="rect">
            <a:avLst/>
          </a:prstGeom>
        </p:spPr>
      </p:pic>
      <p:pic>
        <p:nvPicPr>
          <p:cNvPr id="6146" name="Picture 9">
            <a:extLst>
              <a:ext uri="{FF2B5EF4-FFF2-40B4-BE49-F238E27FC236}">
                <a16:creationId xmlns:a16="http://schemas.microsoft.com/office/drawing/2014/main" id="{17CB03C6-D5F6-45C8-9A26-19B7336AD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891" y="1907967"/>
            <a:ext cx="2118035" cy="169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>
            <a:extLst>
              <a:ext uri="{FF2B5EF4-FFF2-40B4-BE49-F238E27FC236}">
                <a16:creationId xmlns:a16="http://schemas.microsoft.com/office/drawing/2014/main" id="{F92C4331-ACC2-475C-8678-D578171CC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53" y="1978404"/>
            <a:ext cx="1814475" cy="16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4C50D9-DA87-4381-A1C3-3088ECD49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870" y="4274378"/>
            <a:ext cx="5785605" cy="18777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63E7EF-AA60-4188-BD35-4B685715FB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526" y="4640169"/>
            <a:ext cx="513937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1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70C2-81F9-48AA-ADA6-0B783409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o-RO" sz="2200" b="1" dirty="0">
                <a:effectLst/>
                <a:ea typeface="Times New Roman" panose="02020603050405020304" pitchFamily="18" charset="0"/>
              </a:rPr>
            </a:br>
            <a:r>
              <a:rPr lang="ro-RO" sz="2000" b="1" dirty="0">
                <a:effectLst/>
                <a:ea typeface="Times New Roman" panose="02020603050405020304" pitchFamily="18" charset="0"/>
              </a:rPr>
              <a:t>POMPE Submersibile de ape uzate, de la alți furnizori externi: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68B6-A572-409E-9C02-4052FCA49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Pompe</a:t>
            </a:r>
            <a:r>
              <a:rPr lang="hu-HU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submersibile</a:t>
            </a:r>
            <a:r>
              <a:rPr lang="hu-HU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ape</a:t>
            </a:r>
            <a:r>
              <a:rPr lang="hu-HU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uzate</a:t>
            </a:r>
            <a:r>
              <a:rPr lang="hu-HU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gamă</a:t>
            </a:r>
            <a:r>
              <a:rPr lang="hu-HU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largă</a:t>
            </a:r>
            <a:r>
              <a:rPr lang="hu-HU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hu-HU" sz="180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până</a:t>
            </a:r>
            <a:r>
              <a:rPr lang="hu-HU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</a:t>
            </a:r>
            <a:r>
              <a:rPr lang="hu-HU" sz="180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Pmax</a:t>
            </a:r>
            <a:r>
              <a:rPr lang="hu-HU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=350 KW, </a:t>
            </a:r>
            <a:r>
              <a:rPr lang="hu-HU" sz="1800" dirty="0" err="1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Dnmax</a:t>
            </a:r>
            <a:r>
              <a:rPr lang="hu-HU" sz="180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=500 mm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Furnizari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referinta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METROREX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9FC7CF-C561-4DDF-A7C3-ADE41753A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775" y="142265"/>
            <a:ext cx="3324225" cy="48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20145C-C98E-4473-A227-BF68A1F63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276" y="2732513"/>
            <a:ext cx="5559912" cy="357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89308-2C2B-47E2-815A-FA8485B0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o-RO" sz="2200" b="1" dirty="0">
                <a:effectLst/>
                <a:ea typeface="Times New Roman" panose="02020603050405020304" pitchFamily="18" charset="0"/>
              </a:rPr>
            </a:br>
            <a:br>
              <a:rPr lang="ro-RO" sz="2200" b="1" dirty="0">
                <a:effectLst/>
                <a:ea typeface="Times New Roman" panose="02020603050405020304" pitchFamily="18" charset="0"/>
              </a:rPr>
            </a:br>
            <a:r>
              <a:rPr lang="ro-RO" sz="2200" b="1" dirty="0">
                <a:effectLst/>
                <a:latin typeface="+mn-lt"/>
                <a:ea typeface="Times New Roman" panose="02020603050405020304" pitchFamily="18" charset="0"/>
              </a:rPr>
              <a:t>4. Pompe de DRENAJ șantiere construcții, desecări, minerit, extragere din râuri și lacuri</a:t>
            </a:r>
            <a:br>
              <a:rPr lang="en-US" sz="2200" b="1" dirty="0">
                <a:effectLst/>
                <a:ea typeface="Times New Roman" panose="02020603050405020304" pitchFamily="18" charset="0"/>
              </a:rPr>
            </a:br>
            <a:endParaRPr lang="en-US" sz="2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20A85-4149-46CB-AEDD-6901A4EBF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Gama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puteri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până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15 KW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Furnizări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referință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RADET/TERMOENERGETICA,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Termocentrala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IERNUT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0D566-BF74-4050-A3FB-832553292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013" y="90194"/>
            <a:ext cx="2529445" cy="937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883799-E631-4904-B079-7E8234FEF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648" y="3231983"/>
            <a:ext cx="2279896" cy="2147727"/>
          </a:xfrm>
          <a:prstGeom prst="rect">
            <a:avLst/>
          </a:prstGeom>
        </p:spPr>
      </p:pic>
      <p:pic>
        <p:nvPicPr>
          <p:cNvPr id="7171" name="Picture 7" descr="KONTRACT 550-1500">
            <a:extLst>
              <a:ext uri="{FF2B5EF4-FFF2-40B4-BE49-F238E27FC236}">
                <a16:creationId xmlns:a16="http://schemas.microsoft.com/office/drawing/2014/main" id="{B37EEC00-DCD0-447C-BE34-EC2A2DB32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259" y="3250878"/>
            <a:ext cx="2178727" cy="212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TURBO750-1000">
            <a:extLst>
              <a:ext uri="{FF2B5EF4-FFF2-40B4-BE49-F238E27FC236}">
                <a16:creationId xmlns:a16="http://schemas.microsoft.com/office/drawing/2014/main" id="{90DAFA6C-D813-4DF5-AC66-073835932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701" y="3250878"/>
            <a:ext cx="1746290" cy="211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8A106FA0-3F3D-4A89-9844-416D77987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27" y="3250879"/>
            <a:ext cx="1780199" cy="211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486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10581-5A80-49C7-9734-D5D0CA4FF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498"/>
            <a:ext cx="10515600" cy="4826465"/>
          </a:xfrm>
        </p:spPr>
        <p:txBody>
          <a:bodyPr/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Gama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puteri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până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la 110 KW, DN200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Furnizări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referință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Termocentrala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IERNUT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290ABB-8F18-47C2-8983-D781643E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575" y="171449"/>
            <a:ext cx="2257425" cy="1019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E5DCA3-2327-4D44-824D-FD27E2F54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014" y="2562707"/>
            <a:ext cx="1658385" cy="29447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83461E-F954-4607-8920-96BB767A9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0213" y="2635318"/>
            <a:ext cx="1239155" cy="27995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A4E2E9-3A34-4695-853B-94B5F4129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6278" y="2562705"/>
            <a:ext cx="2290396" cy="2944795"/>
          </a:xfrm>
          <a:prstGeom prst="rect">
            <a:avLst/>
          </a:prstGeom>
        </p:spPr>
      </p:pic>
      <p:pic>
        <p:nvPicPr>
          <p:cNvPr id="8195" name="Picture 1">
            <a:extLst>
              <a:ext uri="{FF2B5EF4-FFF2-40B4-BE49-F238E27FC236}">
                <a16:creationId xmlns:a16="http://schemas.microsoft.com/office/drawing/2014/main" id="{42C08FFB-BF46-4E17-BD9E-611D2F66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445" y="2673028"/>
            <a:ext cx="1506470" cy="276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80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216F-36C9-4406-BCF8-138AA4517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hu-HU" sz="2200" b="1" dirty="0">
                <a:effectLst/>
                <a:ea typeface="Times New Roman" panose="02020603050405020304" pitchFamily="18" charset="0"/>
              </a:rPr>
            </a:b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5. POMPE 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pentru</a:t>
            </a: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 IRIGAȚII AGRICOLE OUAI </a:t>
            </a:r>
            <a:r>
              <a:rPr lang="hu-HU" sz="2200" b="1" dirty="0" err="1">
                <a:effectLst/>
                <a:latin typeface="+mn-lt"/>
                <a:ea typeface="Times New Roman" panose="02020603050405020304" pitchFamily="18" charset="0"/>
              </a:rPr>
              <a:t>aplicații</a:t>
            </a:r>
            <a:r>
              <a:rPr lang="hu-HU" sz="2200" b="1" dirty="0">
                <a:effectLst/>
                <a:latin typeface="+mn-lt"/>
                <a:ea typeface="Times New Roman" panose="02020603050405020304" pitchFamily="18" charset="0"/>
              </a:rPr>
              <a:t> INDUSTRIALE SPECIALE</a:t>
            </a:r>
            <a:endParaRPr lang="en-US" sz="22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7C42-62A8-47EE-AD86-A4A578B36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Pompe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orizontale</a:t>
            </a:r>
            <a:r>
              <a:rPr lang="hu-H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EN733, DUBLU FLUX, MULTIETAJATE, VERTICALE TURBINA, </a:t>
            </a:r>
            <a:r>
              <a:rPr lang="hu-HU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Speciale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979B9-77E1-4B5A-87C1-AD510058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608" y="52755"/>
            <a:ext cx="3259391" cy="946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2E1DA3-0A94-4917-9135-CF37FDBAD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862" y="2817915"/>
            <a:ext cx="4419138" cy="3329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6D28C-1F0E-4090-B5F6-D2DCEB162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897" y="2817915"/>
            <a:ext cx="4460534" cy="33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8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281</TotalTime>
  <Words>611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Office Theme</vt:lpstr>
      <vt:lpstr>Companie certificată ISO 9001 </vt:lpstr>
      <vt:lpstr>GAMA de POMPE furnizate de QUALITHERM  1. POMPE PENTRU EXTRAGEREA APEI BRUTE DIN SOL (pompe de puț forat) </vt:lpstr>
      <vt:lpstr>PowerPoint Presentation</vt:lpstr>
      <vt:lpstr> 2. POMPE orizontale și verticale, pentru APĂ CURATĂ, de ridicarea presiunii</vt:lpstr>
      <vt:lpstr>3. POMPE de APĂ UZATĂ pentru DRENAJ și pentru CANALIZĂRI MUNICIPALE </vt:lpstr>
      <vt:lpstr> POMPE Submersibile de ape uzate, de la alți furnizori externi: </vt:lpstr>
      <vt:lpstr>  4. Pompe de DRENAJ șantiere construcții, desecări, minerit, extragere din râuri și lacuri </vt:lpstr>
      <vt:lpstr>PowerPoint Presentation</vt:lpstr>
      <vt:lpstr> 5. POMPE pentru IRIGAȚII AGRICOLE OUAI aplicații INDUSTRIALE SPECIALE</vt:lpstr>
      <vt:lpstr> Lucrări de referință IRIGAȚII AGRICOLE OUAI: </vt:lpstr>
      <vt:lpstr> 6. GRUPURI de pompare ANTIINCENDIU Hidranți și Sprinkler, conform EN12845 </vt:lpstr>
      <vt:lpstr>PowerPoint Presentation</vt:lpstr>
      <vt:lpstr>   7. Pompe de CIRCULAȚIE IN LINE cu montaj pe conductă, pentru aplicații în sisteme de ÎNCĂLZIRE și CLIMATIZARE </vt:lpstr>
      <vt:lpstr>Companie certificată ISO 9001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29</cp:revision>
  <dcterms:created xsi:type="dcterms:W3CDTF">2022-05-26T17:05:41Z</dcterms:created>
  <dcterms:modified xsi:type="dcterms:W3CDTF">2022-05-30T13:21:40Z</dcterms:modified>
</cp:coreProperties>
</file>